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37" autoAdjust="0"/>
  </p:normalViewPr>
  <p:slideViewPr>
    <p:cSldViewPr>
      <p:cViewPr>
        <p:scale>
          <a:sx n="132" d="100"/>
          <a:sy n="132" d="100"/>
        </p:scale>
        <p:origin x="-1014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029B-FCF3-4373-824A-94903D7499D9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9BD42-6808-4E78-80FF-CD6F81B50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24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1009-3BA8-4534-BD7C-F8558F91829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5116-2F82-4176-B2B2-16ACEC043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5116-2F82-4176-B2B2-16ACEC0438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5116-2F82-4176-B2B2-16ACEC0438C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5116-2F82-4176-B2B2-16ACEC0438C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5116-2F82-4176-B2B2-16ACEC0438C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5116-2F82-4176-B2B2-16ACEC0438C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5116-2F82-4176-B2B2-16ACEC0438C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rfc-revizor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 bwMode="auto">
          <a:xfrm rot="16200000">
            <a:off x="5491273" y="356333"/>
            <a:ext cx="2304256" cy="4718866"/>
          </a:xfrm>
          <a:prstGeom prst="round2SameRect">
            <a:avLst>
              <a:gd name="adj1" fmla="val 16667"/>
              <a:gd name="adj2" fmla="val 3954"/>
            </a:avLst>
          </a:prstGeom>
          <a:noFill/>
          <a:ln w="63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Доклад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Начальника отдела</a:t>
            </a:r>
            <a:endParaRPr lang="en-US" sz="1600" b="1" dirty="0" smtClean="0">
              <a:solidFill>
                <a:srgbClr val="17357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автоматизированных систем</a:t>
            </a:r>
            <a:endParaRPr lang="en-US" sz="1600" b="1" smtClean="0">
              <a:solidFill>
                <a:srgbClr val="17357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b="1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УИТ </a:t>
            </a:r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филиала ФГУП «РЧЦ ЦФО»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в Сибирском федеральном округе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Е.П. </a:t>
            </a:r>
            <a:r>
              <a:rPr lang="ru-RU" sz="1600" b="1" dirty="0" err="1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Подзорова</a:t>
            </a:r>
            <a:endParaRPr lang="ru-RU" sz="1600" b="1" dirty="0" smtClean="0">
              <a:solidFill>
                <a:srgbClr val="1735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929190" y="4214824"/>
            <a:ext cx="2520280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7357B"/>
                </a:solidFill>
                <a:effectLst/>
                <a:latin typeface="Arial" pitchFamily="34" charset="0"/>
              </a:rPr>
              <a:t>ВКС 10.03.2016</a:t>
            </a:r>
          </a:p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7357B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1206" y="4673092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Филиал ФГУП «РЧЦ ЦФО»</a:t>
            </a:r>
          </a:p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СФО 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4866501"/>
            <a:ext cx="23278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Филиал ФГУП «РЧЦ ЦФО» в СФО 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5" y="21429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Основание проведения работ по развёртыванию программных </a:t>
            </a:r>
          </a:p>
          <a:p>
            <a:r>
              <a:rPr lang="ru-RU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                                      агентов АС «Ревизор»</a:t>
            </a:r>
            <a:endParaRPr lang="ru-RU" b="1" dirty="0">
              <a:solidFill>
                <a:srgbClr val="1735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1059582"/>
            <a:ext cx="7416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Работы по установке программных агентов АС «Ревизор» на сетях операторов связи проводятся в  </a:t>
            </a:r>
            <a:r>
              <a:rPr lang="ru-RU" dirty="0"/>
              <a:t>соответствии </a:t>
            </a:r>
            <a:r>
              <a:rPr lang="ru-RU" dirty="0" smtClean="0"/>
              <a:t>со следующими нормативными документами</a:t>
            </a:r>
            <a:r>
              <a:rPr lang="en-US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Федерального закона от 27.06.2006 № 149-ФЗ «Об информации, информационных технологиях и о защите информации»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п.5 </a:t>
            </a:r>
            <a:r>
              <a:rPr lang="ru-RU" dirty="0"/>
              <a:t>статьи 46 Федерального закона от 07.07.2003 № 126-ФЗ «О связи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приказа </a:t>
            </a:r>
            <a:r>
              <a:rPr lang="ru-RU" dirty="0"/>
              <a:t>Роскомнадзора от 17.07.2014 № 103 «Об утверждении порядка предоставления операторам связи технических средств контроля за соблюдением оператором связи требований, установленных статьями 15.1-15.4 Федерального закона от 27.06.2006 № 149-ФЗ «Об информации, информационных технологиях и о защите информации»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4866501"/>
            <a:ext cx="23278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Филиал ФГУП «РЧЦ ЦФО» в СФО </a:t>
            </a:r>
            <a:endParaRPr lang="ru-RU" sz="10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397" y="339502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7357B"/>
                </a:solidFill>
                <a:latin typeface="Arial" pitchFamily="34" charset="0"/>
                <a:cs typeface="Arial" pitchFamily="34" charset="0"/>
              </a:rPr>
              <a:t>Варианты установки агентов и технические требования к оборудованию</a:t>
            </a:r>
            <a:endParaRPr lang="ru-RU" sz="1600" b="1" dirty="0">
              <a:solidFill>
                <a:srgbClr val="1735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7155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Технические </a:t>
            </a:r>
            <a:r>
              <a:rPr lang="ru-RU" sz="1600" dirty="0"/>
              <a:t>средства </a:t>
            </a:r>
            <a:r>
              <a:rPr lang="ru-RU" sz="1600" dirty="0" smtClean="0"/>
              <a:t>контроля (</a:t>
            </a:r>
            <a:r>
              <a:rPr lang="ru-RU" sz="1600" dirty="0"/>
              <a:t>программные агенты) , реализованные в двух вариантах </a:t>
            </a:r>
            <a:r>
              <a:rPr lang="ru-RU" sz="1600" dirty="0" smtClean="0"/>
              <a:t>с </a:t>
            </a:r>
            <a:r>
              <a:rPr lang="ru-RU" sz="1600" dirty="0"/>
              <a:t>соответствующими </a:t>
            </a:r>
            <a:r>
              <a:rPr lang="ru-RU" sz="1600" dirty="0" smtClean="0"/>
              <a:t> минимальными требованиями</a:t>
            </a:r>
            <a:r>
              <a:rPr lang="ru-RU" sz="16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Программное обеспечение для установки на серверное </a:t>
            </a:r>
            <a:r>
              <a:rPr lang="ru-RU" sz="1600" b="1" dirty="0" smtClean="0"/>
              <a:t>оборудование</a:t>
            </a:r>
            <a:r>
              <a:rPr lang="ru-RU" sz="1600" dirty="0" smtClean="0"/>
              <a:t>, требующее:</a:t>
            </a:r>
            <a:endParaRPr lang="ru-RU" sz="1600" dirty="0"/>
          </a:p>
          <a:p>
            <a:r>
              <a:rPr lang="ru-RU" sz="1600" dirty="0"/>
              <a:t>Не </a:t>
            </a:r>
            <a:r>
              <a:rPr lang="ru-RU" sz="1600" dirty="0" smtClean="0"/>
              <a:t>менее </a:t>
            </a:r>
            <a:r>
              <a:rPr lang="ru-RU" sz="1600" dirty="0"/>
              <a:t>одного процессорного ядра;</a:t>
            </a:r>
          </a:p>
          <a:p>
            <a:r>
              <a:rPr lang="ru-RU" sz="1600" dirty="0"/>
              <a:t>Не менее 512 МБ ОЗУ;</a:t>
            </a:r>
          </a:p>
          <a:p>
            <a:r>
              <a:rPr lang="ru-RU" sz="1600" dirty="0"/>
              <a:t>Не менее 4 ГБ свободного дискового пространства;</a:t>
            </a:r>
          </a:p>
          <a:p>
            <a:r>
              <a:rPr lang="ru-RU" sz="1600" dirty="0"/>
              <a:t>Не менее одного сетевого интерфейса </a:t>
            </a:r>
            <a:r>
              <a:rPr lang="en-US" sz="1600" dirty="0"/>
              <a:t>Ethernet</a:t>
            </a:r>
            <a:r>
              <a:rPr lang="ru-RU" sz="1600" dirty="0"/>
              <a:t> 100 Мбит/с;</a:t>
            </a:r>
          </a:p>
          <a:p>
            <a:r>
              <a:rPr lang="ru-RU" sz="1600" dirty="0"/>
              <a:t>Доступ с ресурсам глобальной сети Интернет на скорости </a:t>
            </a:r>
            <a:r>
              <a:rPr lang="ru-RU" sz="1600" dirty="0" smtClean="0"/>
              <a:t> </a:t>
            </a:r>
            <a:r>
              <a:rPr lang="ru-RU" sz="1600" dirty="0"/>
              <a:t>10 МБ/с;</a:t>
            </a:r>
          </a:p>
          <a:p>
            <a:r>
              <a:rPr lang="ru-RU" sz="16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Программное обеспечение для </a:t>
            </a:r>
            <a:r>
              <a:rPr lang="ru-RU" sz="1600" b="1" dirty="0" smtClean="0"/>
              <a:t>ОС </a:t>
            </a:r>
            <a:r>
              <a:rPr lang="en-US" sz="1600" b="1" dirty="0"/>
              <a:t>Windows</a:t>
            </a:r>
            <a:r>
              <a:rPr lang="ru-RU" sz="1600" b="1" dirty="0"/>
              <a:t> </a:t>
            </a:r>
            <a:r>
              <a:rPr lang="ru-RU" sz="1600" b="1" dirty="0" smtClean="0"/>
              <a:t>(</a:t>
            </a:r>
            <a:r>
              <a:rPr lang="ru-RU" sz="1600" b="1" dirty="0"/>
              <a:t>вариант АРМ)</a:t>
            </a:r>
            <a:r>
              <a:rPr lang="ru-RU" sz="1600" dirty="0"/>
              <a:t>, </a:t>
            </a:r>
            <a:r>
              <a:rPr lang="ru-RU" sz="1600" dirty="0" smtClean="0"/>
              <a:t>требующее</a:t>
            </a:r>
            <a:r>
              <a:rPr lang="ru-RU" sz="1600" dirty="0"/>
              <a:t>:</a:t>
            </a:r>
          </a:p>
          <a:p>
            <a:r>
              <a:rPr lang="ru-RU" sz="1600" dirty="0"/>
              <a:t>Не менее двух процессорных ядер;</a:t>
            </a:r>
          </a:p>
          <a:p>
            <a:r>
              <a:rPr lang="ru-RU" sz="1600" dirty="0"/>
              <a:t>Не менее 1 Гб ОЗУ;</a:t>
            </a:r>
          </a:p>
          <a:p>
            <a:r>
              <a:rPr lang="ru-RU" sz="1600" dirty="0"/>
              <a:t>Не менее 4 ГБ свободного дискового пространства;</a:t>
            </a:r>
          </a:p>
          <a:p>
            <a:r>
              <a:rPr lang="ru-RU" sz="1600" dirty="0"/>
              <a:t>Не менее одного сетевого интерфейса </a:t>
            </a:r>
            <a:r>
              <a:rPr lang="en-US" sz="1600" dirty="0"/>
              <a:t>Ethernet</a:t>
            </a:r>
            <a:r>
              <a:rPr lang="ru-RU" sz="1600" dirty="0"/>
              <a:t> 100 Мбит/с;</a:t>
            </a:r>
          </a:p>
          <a:p>
            <a:r>
              <a:rPr lang="ru-RU" sz="1600" dirty="0"/>
              <a:t>Доступ с ресурсам глобальной сети Интернет на скорости </a:t>
            </a:r>
            <a:r>
              <a:rPr lang="ru-RU" sz="1600" dirty="0" smtClean="0"/>
              <a:t> </a:t>
            </a:r>
            <a:r>
              <a:rPr lang="ru-RU" sz="1600" dirty="0"/>
              <a:t>10 МБ/с;</a:t>
            </a:r>
          </a:p>
        </p:txBody>
      </p:sp>
    </p:spTree>
    <p:extLst>
      <p:ext uri="{BB962C8B-B14F-4D97-AF65-F5344CB8AC3E}">
        <p14:creationId xmlns:p14="http://schemas.microsoft.com/office/powerpoint/2010/main" xmlns="" val="728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4866501"/>
            <a:ext cx="23278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Филиал ФГУП «РЧЦ ЦФО» в СФО </a:t>
            </a:r>
            <a:endParaRPr lang="ru-RU" sz="10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50792"/>
            <a:ext cx="632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Личный </a:t>
            </a:r>
            <a:r>
              <a:rPr lang="ru-RU" dirty="0"/>
              <a:t>кабинет оператора связи (</a:t>
            </a:r>
            <a:r>
              <a:rPr lang="ru-RU" u="sng" dirty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portal.rfc-revizor.ru</a:t>
            </a:r>
            <a:r>
              <a:rPr lang="ru-RU" dirty="0" smtClean="0"/>
              <a:t>)</a:t>
            </a:r>
            <a:endParaRPr lang="ru-RU" b="1" dirty="0">
              <a:solidFill>
                <a:srgbClr val="17357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843558"/>
            <a:ext cx="80648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4866501"/>
            <a:ext cx="2257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Филиал ФГУП «РЧЦ ЦФО» в СФО </a:t>
            </a:r>
            <a:endParaRPr lang="ru-RU" sz="10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39502"/>
            <a:ext cx="640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Возможности </a:t>
            </a:r>
            <a:r>
              <a:rPr lang="ru-RU" b="1" dirty="0"/>
              <a:t>личного </a:t>
            </a:r>
            <a:r>
              <a:rPr lang="ru-RU" b="1" dirty="0" smtClean="0"/>
              <a:t>кабинета (ЛК) </a:t>
            </a:r>
            <a:r>
              <a:rPr lang="ru-RU" b="1" dirty="0"/>
              <a:t>оператора связи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43558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подача заявок на получение </a:t>
            </a:r>
            <a:r>
              <a:rPr lang="ru-RU" dirty="0" smtClean="0"/>
              <a:t>Агентов</a:t>
            </a:r>
            <a:r>
              <a:rPr lang="ru-RU" dirty="0"/>
              <a:t>;</a:t>
            </a:r>
          </a:p>
          <a:p>
            <a:r>
              <a:rPr lang="ru-RU" dirty="0"/>
              <a:t>— получение информации о статусе рассмотрения заявок;</a:t>
            </a:r>
          </a:p>
          <a:p>
            <a:r>
              <a:rPr lang="ru-RU" dirty="0" smtClean="0"/>
              <a:t>— получение результатов мониторинга </a:t>
            </a:r>
            <a:r>
              <a:rPr lang="ru-RU" dirty="0"/>
              <a:t>блокировок после направления </a:t>
            </a:r>
            <a:r>
              <a:rPr lang="ru-RU" dirty="0" smtClean="0"/>
              <a:t>актов                 	из </a:t>
            </a:r>
            <a:r>
              <a:rPr lang="ru-RU" dirty="0"/>
              <a:t>АС Ревизор в ТУ </a:t>
            </a:r>
            <a:r>
              <a:rPr lang="ru-RU" dirty="0" smtClean="0"/>
              <a:t>Роскомнадзора.</a:t>
            </a:r>
          </a:p>
          <a:p>
            <a:r>
              <a:rPr lang="ru-RU" b="1" dirty="0" smtClean="0"/>
              <a:t>Агент </a:t>
            </a:r>
            <a:endParaRPr lang="ru-RU" dirty="0"/>
          </a:p>
          <a:p>
            <a:r>
              <a:rPr lang="ru-RU" dirty="0" smtClean="0"/>
              <a:t>- Подача заявки </a:t>
            </a:r>
            <a:r>
              <a:rPr lang="ru-RU" dirty="0"/>
              <a:t>на получение </a:t>
            </a:r>
            <a:r>
              <a:rPr lang="ru-RU" dirty="0" smtClean="0"/>
              <a:t>Агента</a:t>
            </a:r>
            <a:r>
              <a:rPr lang="en-US" dirty="0" smtClean="0"/>
              <a:t> </a:t>
            </a:r>
            <a:r>
              <a:rPr lang="ru-RU" dirty="0" smtClean="0"/>
              <a:t>и отслеживание статуса </a:t>
            </a:r>
            <a:r>
              <a:rPr lang="ru-RU" dirty="0"/>
              <a:t>рассмотрения </a:t>
            </a:r>
            <a:r>
              <a:rPr lang="ru-RU" dirty="0" smtClean="0"/>
              <a:t>заявки</a:t>
            </a:r>
            <a:r>
              <a:rPr lang="en-US" dirty="0" smtClean="0"/>
              <a:t>;</a:t>
            </a:r>
            <a:endParaRPr lang="ru-RU" dirty="0"/>
          </a:p>
          <a:p>
            <a:r>
              <a:rPr lang="en-US" dirty="0" smtClean="0"/>
              <a:t>- </a:t>
            </a:r>
            <a:r>
              <a:rPr lang="ru-RU" dirty="0" smtClean="0"/>
              <a:t>Получение результатов </a:t>
            </a:r>
            <a:r>
              <a:rPr lang="ru-RU" dirty="0"/>
              <a:t>по результатам рассмотрения </a:t>
            </a:r>
            <a:r>
              <a:rPr lang="ru-RU" dirty="0" smtClean="0"/>
              <a:t>заявок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- Проверка состояния Агента</a:t>
            </a:r>
            <a:r>
              <a:rPr lang="ru-RU" dirty="0"/>
              <a:t>.</a:t>
            </a:r>
          </a:p>
          <a:p>
            <a:r>
              <a:rPr lang="ru-RU" b="1" dirty="0"/>
              <a:t>Результаты </a:t>
            </a:r>
            <a:r>
              <a:rPr lang="ru-RU" b="1" dirty="0" smtClean="0"/>
              <a:t>мониторинга для зарегистрированных через заявку в ЛК Агентов</a:t>
            </a:r>
            <a:endParaRPr lang="ru-RU" dirty="0"/>
          </a:p>
          <a:p>
            <a:r>
              <a:rPr lang="ru-RU" dirty="0" smtClean="0"/>
              <a:t>- Количество </a:t>
            </a:r>
            <a:r>
              <a:rPr lang="ru-RU" dirty="0"/>
              <a:t>выявленных нарушений.</a:t>
            </a:r>
          </a:p>
          <a:p>
            <a:r>
              <a:rPr lang="ru-RU" dirty="0" smtClean="0"/>
              <a:t>- Выявленные </a:t>
            </a:r>
            <a:r>
              <a:rPr lang="ru-RU" dirty="0"/>
              <a:t>нарушения по категориям запрещенной информации.</a:t>
            </a:r>
          </a:p>
          <a:p>
            <a:r>
              <a:rPr lang="ru-RU" dirty="0" smtClean="0"/>
              <a:t>- Выявленные </a:t>
            </a:r>
            <a:r>
              <a:rPr lang="ru-RU" dirty="0"/>
              <a:t>нарушения по Агентам, установленным у оператора связи.</a:t>
            </a:r>
          </a:p>
        </p:txBody>
      </p:sp>
    </p:spTree>
    <p:extLst>
      <p:ext uri="{BB962C8B-B14F-4D97-AF65-F5344CB8AC3E}">
        <p14:creationId xmlns:p14="http://schemas.microsoft.com/office/powerpoint/2010/main" xmlns="" val="728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4866501"/>
            <a:ext cx="2257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Филиал ФГУП «РЧЦ ЦФО» в СФО </a:t>
            </a:r>
            <a:endParaRPr lang="ru-RU" sz="10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3950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  </a:t>
            </a:r>
            <a:r>
              <a:rPr lang="ru-RU" sz="2000" b="1" dirty="0" smtClean="0"/>
              <a:t>Укрупнённые шаги оператора для установки программного агента  АС «Ревизор»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7560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Зарегистрироваться в личном кабинете оператора связи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Отправить заявку на установку агента АС «Ревизор».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После выполнения заявки получить ссылки </a:t>
            </a:r>
            <a:r>
              <a:rPr lang="ru-RU" sz="2000" dirty="0" smtClean="0"/>
              <a:t>для скачивания  </a:t>
            </a:r>
            <a:r>
              <a:rPr lang="ru-RU" sz="2000" dirty="0"/>
              <a:t>программных агентов.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Скачать необходимую версию агента (</a:t>
            </a:r>
            <a:r>
              <a:rPr lang="en-US" sz="2000" dirty="0"/>
              <a:t>Windows </a:t>
            </a:r>
            <a:r>
              <a:rPr lang="ru-RU" sz="2000" dirty="0"/>
              <a:t>или виртуальная машина).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необходимости запросить инструкции по программным агентам у ответственных специалистов РЧС.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Установить агента на своей сети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5165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4866501"/>
            <a:ext cx="2257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Филиал ФГУП «РЧЦ ЦФО» в СФО </a:t>
            </a:r>
            <a:endParaRPr lang="ru-RU" sz="10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9163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</a:t>
            </a:r>
          </a:p>
          <a:p>
            <a:r>
              <a:rPr lang="ru-RU" b="1" dirty="0" smtClean="0"/>
              <a:t>                                </a:t>
            </a:r>
            <a:r>
              <a:rPr lang="ru-RU" sz="3600" b="1" dirty="0" smtClean="0"/>
              <a:t>Спасибо за внимание.</a:t>
            </a:r>
            <a:r>
              <a:rPr lang="ru-RU" b="1" dirty="0" smtClean="0"/>
              <a:t>                                                      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3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383</Words>
  <Application>Microsoft Office PowerPoint</Application>
  <PresentationFormat>Экран (16:9)</PresentationFormat>
  <Paragraphs>70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Чистяков Сергей Александрович</dc:creator>
  <cp:lastModifiedBy>Томитова</cp:lastModifiedBy>
  <cp:revision>21</cp:revision>
  <cp:lastPrinted>2016-03-15T01:37:08Z</cp:lastPrinted>
  <dcterms:created xsi:type="dcterms:W3CDTF">2016-02-01T10:56:24Z</dcterms:created>
  <dcterms:modified xsi:type="dcterms:W3CDTF">2016-03-15T05:27:56Z</dcterms:modified>
</cp:coreProperties>
</file>